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71" r:id="rId3"/>
    <p:sldId id="276" r:id="rId4"/>
    <p:sldId id="275" r:id="rId5"/>
    <p:sldId id="270" r:id="rId6"/>
    <p:sldId id="272" r:id="rId7"/>
    <p:sldId id="280" r:id="rId8"/>
    <p:sldId id="279" r:id="rId9"/>
    <p:sldId id="274" r:id="rId10"/>
    <p:sldId id="278" r:id="rId11"/>
    <p:sldId id="273" r:id="rId12"/>
    <p:sldId id="27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8.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9162" y="149143"/>
            <a:ext cx="7475137" cy="89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85645" y="1299501"/>
            <a:ext cx="1727776" cy="882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مستطيل 1"/>
          <p:cNvSpPr/>
          <p:nvPr/>
        </p:nvSpPr>
        <p:spPr>
          <a:xfrm>
            <a:off x="0" y="2035039"/>
            <a:ext cx="5393208" cy="400110"/>
          </a:xfrm>
          <a:prstGeom prst="rect">
            <a:avLst/>
          </a:prstGeom>
        </p:spPr>
        <p:txBody>
          <a:bodyPr wrap="none">
            <a:spAutoFit/>
          </a:bodyPr>
          <a:lstStyle/>
          <a:p>
            <a:pPr algn="just" rtl="0"/>
            <a:r>
              <a:rPr lang="en-US" sz="2000" b="1" i="1" dirty="0">
                <a:solidFill>
                  <a:schemeClr val="bg1"/>
                </a:solidFill>
                <a:latin typeface="Times New Roman" panose="02020603050405020304" pitchFamily="18" charset="0"/>
                <a:ea typeface="Calibri" panose="020F0502020204030204" pitchFamily="34" charset="0"/>
              </a:rPr>
              <a:t>Now available water content can be express as:-</a:t>
            </a:r>
            <a:endParaRPr lang="ar-IQ" sz="2800" b="1" dirty="0">
              <a:solidFill>
                <a:schemeClr val="bg1"/>
              </a:solidFill>
            </a:endParaRPr>
          </a:p>
        </p:txBody>
      </p:sp>
      <p:sp>
        <p:nvSpPr>
          <p:cNvPr id="4" name="مستطيل 3"/>
          <p:cNvSpPr/>
          <p:nvPr/>
        </p:nvSpPr>
        <p:spPr>
          <a:xfrm>
            <a:off x="0" y="2770577"/>
            <a:ext cx="2650277" cy="400110"/>
          </a:xfrm>
          <a:prstGeom prst="rect">
            <a:avLst/>
          </a:prstGeom>
        </p:spPr>
        <p:txBody>
          <a:bodyPr wrap="none">
            <a:spAutoFit/>
          </a:bodyPr>
          <a:lstStyle/>
          <a:p>
            <a:pPr algn="l" rtl="0"/>
            <a:r>
              <a:rPr lang="en-US" sz="2000" b="1" i="1" dirty="0">
                <a:solidFill>
                  <a:schemeClr val="bg1"/>
                </a:solidFill>
                <a:latin typeface="Times New Roman" panose="02020603050405020304" pitchFamily="18" charset="0"/>
                <a:ea typeface="Calibri" panose="020F0502020204030204" pitchFamily="34" charset="0"/>
              </a:rPr>
              <a:t>Percentage by volume </a:t>
            </a:r>
            <a:endParaRPr lang="ar-IQ" sz="2800" b="1" dirty="0">
              <a:solidFill>
                <a:schemeClr val="bg1"/>
              </a:solidFill>
            </a:endParaRPr>
          </a:p>
        </p:txBody>
      </p:sp>
      <p:sp>
        <p:nvSpPr>
          <p:cNvPr id="5" name="مستطيل 4"/>
          <p:cNvSpPr/>
          <p:nvPr/>
        </p:nvSpPr>
        <p:spPr>
          <a:xfrm>
            <a:off x="3041510" y="2770577"/>
            <a:ext cx="2672526" cy="400110"/>
          </a:xfrm>
          <a:prstGeom prst="rect">
            <a:avLst/>
          </a:prstGeom>
        </p:spPr>
        <p:txBody>
          <a:bodyPr wrap="none">
            <a:spAutoFit/>
          </a:bodyPr>
          <a:lstStyle/>
          <a:p>
            <a:pPr algn="l" rtl="0"/>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P</a:t>
            </a:r>
            <a:r>
              <a:rPr lang="en-US" sz="2000" b="1" i="1" baseline="-25000"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v</a:t>
            </a: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V</a:t>
            </a:r>
            <a:r>
              <a:rPr lang="en-US" sz="2000" b="1" i="1" baseline="-25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a:t>
            </a:r>
            <a:r>
              <a:rPr lang="ar-IQ"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100%</a:t>
            </a:r>
            <a:endParaRPr lang="ar-IQ" sz="2000" dirty="0">
              <a:solidFill>
                <a:schemeClr val="bg1"/>
              </a:solidFill>
              <a:latin typeface="Times New Roman" panose="02020603050405020304" pitchFamily="18" charset="0"/>
              <a:cs typeface="Times New Roman" panose="02020603050405020304" pitchFamily="18" charset="0"/>
            </a:endParaRPr>
          </a:p>
        </p:txBody>
      </p:sp>
      <p:sp>
        <p:nvSpPr>
          <p:cNvPr id="6" name="Rectangle 5"/>
          <p:cNvSpPr>
            <a:spLocks noChangeArrowheads="1"/>
          </p:cNvSpPr>
          <p:nvPr/>
        </p:nvSpPr>
        <p:spPr bwMode="auto">
          <a:xfrm>
            <a:off x="0" y="3306060"/>
            <a:ext cx="5796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Percentage by dry weight         P</a:t>
            </a:r>
            <a:r>
              <a:rPr kumimoji="0" lang="en-US" sz="2000" b="1" i="1" u="none" strike="noStrike" cap="none" normalizeH="0" baseline="-3000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a:t>
            </a:r>
            <a:r>
              <a:rPr kumimoji="0" lang="en-US" sz="2000" b="1" i="1"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sz="2000" b="1" i="1"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a:t>
            </a:r>
            <a:r>
              <a:rPr kumimoji="0" lang="en-US" sz="2000" b="1" i="1" u="none" strike="noStrike" cap="none" normalizeH="0" baseline="-3000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a:t>
            </a:r>
            <a:r>
              <a:rPr kumimoji="0" lang="en-US" sz="2000" b="1" i="1"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sz="2000" b="1" i="1"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a:t>
            </a:r>
            <a:r>
              <a:rPr kumimoji="0" lang="en-US" sz="2000" b="1" i="1" u="none" strike="noStrike" cap="none" normalizeH="0" baseline="-3000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en-US" sz="2000" b="1" i="1"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100%</a:t>
            </a:r>
            <a:endParaRPr kumimoji="0" lang="en-US" sz="2800" b="1" i="0" u="none" strike="noStrike" cap="none" normalizeH="0" baseline="0" dirty="0" smtClean="0">
              <a:ln>
                <a:noFill/>
              </a:ln>
              <a:solidFill>
                <a:schemeClr val="bg1"/>
              </a:solidFill>
              <a:effectLst/>
              <a:latin typeface="Arial" panose="020B0604020202020204" pitchFamily="34" charset="0"/>
            </a:endParaRPr>
          </a:p>
        </p:txBody>
      </p:sp>
      <p:sp>
        <p:nvSpPr>
          <p:cNvPr id="9" name="مستطيل 8"/>
          <p:cNvSpPr/>
          <p:nvPr/>
        </p:nvSpPr>
        <p:spPr>
          <a:xfrm>
            <a:off x="-108285" y="3687655"/>
            <a:ext cx="8085221" cy="400110"/>
          </a:xfrm>
          <a:prstGeom prst="rect">
            <a:avLst/>
          </a:prstGeom>
        </p:spPr>
        <p:txBody>
          <a:bodyPr wrap="square">
            <a:spAutoFit/>
          </a:bodyPr>
          <a:lstStyle/>
          <a:p>
            <a:pPr algn="l" rtl="0"/>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Percentage by wet </a:t>
            </a:r>
            <a:r>
              <a:rPr lang="en-US" sz="2000" b="1" i="1">
                <a:solidFill>
                  <a:schemeClr val="bg1"/>
                </a:solidFill>
                <a:latin typeface="Times New Roman" panose="02020603050405020304" pitchFamily="18" charset="0"/>
                <a:ea typeface="Calibri" panose="020F0502020204030204" pitchFamily="34" charset="0"/>
                <a:cs typeface="Times New Roman" panose="02020603050405020304" pitchFamily="18" charset="0"/>
              </a:rPr>
              <a:t>weight       </a:t>
            </a:r>
            <a:r>
              <a:rPr lang="en-US" sz="2000" b="1" i="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a:t>
            </a:r>
            <a:r>
              <a:rPr lang="en-US" sz="2000" b="1" i="1" baseline="-25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ww</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baseline="-25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/w) </a:t>
            </a:r>
            <a:r>
              <a:rPr lang="ar-IQ"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100%          (w =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baseline="-25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baseline="-25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ar-IQ"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39674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52687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45955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146690" y="176281"/>
            <a:ext cx="3652668" cy="461665"/>
          </a:xfrm>
          <a:prstGeom prst="rect">
            <a:avLst/>
          </a:prstGeom>
        </p:spPr>
        <p:txBody>
          <a:bodyPr wrap="none">
            <a:spAutoFit/>
          </a:bodyPr>
          <a:lstStyle/>
          <a:p>
            <a:pPr algn="l" rtl="0"/>
            <a:r>
              <a:rPr lang="en-US" sz="2400" b="1" i="1" dirty="0">
                <a:solidFill>
                  <a:srgbClr val="C00000"/>
                </a:solidFill>
                <a:latin typeface="Times New Roman" panose="02020603050405020304" pitchFamily="18" charset="0"/>
                <a:ea typeface="Calibri" panose="020F0502020204030204" pitchFamily="34" charset="0"/>
              </a:rPr>
              <a:t>Soil – Water Relationships</a:t>
            </a:r>
            <a:endParaRPr lang="ar-IQ" sz="2400" dirty="0">
              <a:solidFill>
                <a:srgbClr val="C00000"/>
              </a:solidFill>
            </a:endParaRPr>
          </a:p>
        </p:txBody>
      </p:sp>
      <p:sp>
        <p:nvSpPr>
          <p:cNvPr id="5" name="مستطيل 4"/>
          <p:cNvSpPr/>
          <p:nvPr/>
        </p:nvSpPr>
        <p:spPr>
          <a:xfrm>
            <a:off x="0" y="750952"/>
            <a:ext cx="8518358" cy="4349909"/>
          </a:xfrm>
          <a:prstGeom prst="rect">
            <a:avLst/>
          </a:prstGeom>
        </p:spPr>
        <p:txBody>
          <a:bodyPr wrap="square">
            <a:spAutoFit/>
          </a:bodyPr>
          <a:lstStyle/>
          <a:p>
            <a:pPr algn="just" rtl="0">
              <a:lnSpc>
                <a:spcPct val="150000"/>
              </a:lnSpc>
              <a:spcAft>
                <a:spcPts val="800"/>
              </a:spcAft>
              <a:tabLst>
                <a:tab pos="2270760" algn="l"/>
              </a:tabLst>
            </a:pPr>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Introduction </a:t>
            </a:r>
            <a:endPar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rtl="0"/>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Both soil and water are essential for plant growth. The soil provides a structural base to the plants and allows the root system (the foundation of the plant) to spread and get a strong hold. The pores of the soil within the root zone hold moisture which clings to the soil particles by surface tension in the driest state or may fill up the pores partially or fully saturating with it useful nutrients dissolved in water, essential for the growth of the plants. The roots of most plants also require oxygen for respiration. Hence, full saturation of the soil pores leads to restricted root growth for these plants. Since irrigation practice is essentially, an adequate and timely supply of water to the plant root zone for optimum crop yield, the study of the inter relationship between soil pores, its water-holding capacity and plant water absorption rate is fundamentally important.</a:t>
            </a:r>
            <a:endParaRPr lang="ar-IQ" sz="20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4610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274944"/>
            <a:ext cx="8783053" cy="5467138"/>
          </a:xfrm>
          <a:prstGeom prst="rect">
            <a:avLst/>
          </a:prstGeom>
        </p:spPr>
        <p:txBody>
          <a:bodyPr wrap="square">
            <a:spAutoFit/>
          </a:bodyPr>
          <a:lstStyle/>
          <a:p>
            <a:pPr algn="l" rtl="0">
              <a:lnSpc>
                <a:spcPct val="115000"/>
              </a:lnSpc>
              <a:spcAft>
                <a:spcPts val="1000"/>
              </a:spcAft>
            </a:pPr>
            <a:r>
              <a:rPr lang="en-US" sz="24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Soil – Water System</a:t>
            </a:r>
          </a:p>
          <a:p>
            <a:pPr algn="just" rtl="0">
              <a:lnSpc>
                <a:spcPct val="150000"/>
              </a:lnSpc>
              <a:spcAft>
                <a:spcPts val="800"/>
              </a:spcAft>
              <a:tabLst>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Soil is a heterogeneous mass consisting of a three-phase system of solid, liquid and gas. Mineral matter, consisting of sand, silt and clay and organic matter form the largest fraction of soil and serves as a framework (matrix) with numerous pores of various proportions. The void space within the solid particles is called the soil pore space. Soil is a complex mass of mineral and organic particles. The important properties that classify soil according to its relevance to making crop production (which in turn affects the decision making process of irrigation engineering) are:</a:t>
            </a:r>
          </a:p>
          <a:p>
            <a:pPr marL="342900" lvl="0" indent="-342900" algn="just" rtl="0">
              <a:lnSpc>
                <a:spcPct val="150000"/>
              </a:lnSpc>
              <a:spcAft>
                <a:spcPts val="800"/>
              </a:spcAft>
              <a:buFont typeface="Symbol" panose="05050102010706020507" pitchFamily="18" charset="2"/>
              <a:buChar char=""/>
              <a:tabLst>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Soil texture </a:t>
            </a:r>
          </a:p>
          <a:p>
            <a:pPr marL="342900" lvl="0" indent="-342900" algn="just" rtl="0">
              <a:lnSpc>
                <a:spcPct val="150000"/>
              </a:lnSpc>
              <a:spcAft>
                <a:spcPts val="800"/>
              </a:spcAft>
              <a:buFont typeface="Symbol" panose="05050102010706020507" pitchFamily="18" charset="2"/>
              <a:buChar char=""/>
              <a:tabLst>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Soil structure </a:t>
            </a:r>
            <a:endParaRPr lang="en-US" sz="20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056471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108285" y="226408"/>
            <a:ext cx="8253662" cy="2184188"/>
          </a:xfrm>
          <a:prstGeom prst="rect">
            <a:avLst/>
          </a:prstGeom>
        </p:spPr>
        <p:txBody>
          <a:bodyPr wrap="square">
            <a:spAutoFit/>
          </a:bodyPr>
          <a:lstStyle/>
          <a:p>
            <a:pPr algn="just" rtl="0">
              <a:lnSpc>
                <a:spcPct val="115000"/>
              </a:lnSpc>
              <a:spcAft>
                <a:spcPts val="1000"/>
              </a:spcAft>
            </a:pPr>
            <a:r>
              <a:rPr lang="en-US" sz="24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Soil Texture</a:t>
            </a:r>
            <a:endParaRPr lang="en-US" sz="24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rtl="0"/>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This refers to the relative sizes of soil particles in a given soil. According to their sizes, soil particles are grouped into gravel, sand, silt and day. The relative proportions of sand, silt and clay is a soil mass determines the soil texture. Figure below presents the textural classification of 12 main classes as identified by the US department of agriculture</a:t>
            </a:r>
            <a:r>
              <a:rPr lang="en-US" sz="1400" i="1" dirty="0">
                <a:latin typeface="Times New Roman" panose="02020603050405020304" pitchFamily="18" charset="0"/>
                <a:ea typeface="Calibri" panose="020F0502020204030204" pitchFamily="34" charset="0"/>
              </a:rPr>
              <a:t>.</a:t>
            </a:r>
            <a:endParaRPr lang="ar-IQ" dirty="0"/>
          </a:p>
        </p:txBody>
      </p:sp>
      <p:pic>
        <p:nvPicPr>
          <p:cNvPr id="5" name="صورة 4"/>
          <p:cNvPicPr>
            <a:picLocks noChangeAspect="1"/>
          </p:cNvPicPr>
          <p:nvPr/>
        </p:nvPicPr>
        <p:blipFill>
          <a:blip r:embed="rId3"/>
          <a:stretch>
            <a:fillRect/>
          </a:stretch>
        </p:blipFill>
        <p:spPr>
          <a:xfrm>
            <a:off x="2272125" y="2410596"/>
            <a:ext cx="3925981" cy="3601222"/>
          </a:xfrm>
          <a:prstGeom prst="rect">
            <a:avLst/>
          </a:prstGeom>
        </p:spPr>
      </p:pic>
      <p:sp>
        <p:nvSpPr>
          <p:cNvPr id="6" name="مستطيل 5"/>
          <p:cNvSpPr/>
          <p:nvPr/>
        </p:nvSpPr>
        <p:spPr>
          <a:xfrm>
            <a:off x="2952008" y="6011818"/>
            <a:ext cx="2566215" cy="504625"/>
          </a:xfrm>
          <a:prstGeom prst="rect">
            <a:avLst/>
          </a:prstGeom>
        </p:spPr>
        <p:txBody>
          <a:bodyPr wrap="none">
            <a:spAutoFit/>
          </a:bodyPr>
          <a:lstStyle/>
          <a:p>
            <a:pPr algn="ctr" rtl="0">
              <a:lnSpc>
                <a:spcPct val="150000"/>
              </a:lnSpc>
              <a:spcAft>
                <a:spcPts val="800"/>
              </a:spcAft>
              <a:tabLst>
                <a:tab pos="2270760" algn="l"/>
              </a:tabLst>
            </a:pPr>
            <a:r>
              <a:rPr lang="en-US" sz="2000" b="1" i="1" dirty="0">
                <a:solidFill>
                  <a:schemeClr val="bg1"/>
                </a:solidFill>
                <a:latin typeface="Times New Roman" panose="02020603050405020304" pitchFamily="18" charset="0"/>
                <a:ea typeface="Calibri" panose="020F0502020204030204" pitchFamily="34" charset="0"/>
                <a:cs typeface="Arial" panose="020B0604020202020204" pitchFamily="34" charset="0"/>
              </a:rPr>
              <a:t>Soil Textural Triangle</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98243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 y="181155"/>
            <a:ext cx="8602579" cy="2605842"/>
          </a:xfrm>
          <a:prstGeom prst="rect">
            <a:avLst/>
          </a:prstGeom>
        </p:spPr>
        <p:txBody>
          <a:bodyPr wrap="square">
            <a:spAutoFit/>
          </a:bodyPr>
          <a:lstStyle/>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Open or light textural soils: these are mainly coarse or sandy with low content of silt and clay.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Medium textured soils: these contain sand, silt and clay in sizeable proportions, like loamy soil.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Tight or heavy textured soils: these contain high proportion of clay.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مستطيل 4"/>
          <p:cNvSpPr/>
          <p:nvPr/>
        </p:nvSpPr>
        <p:spPr>
          <a:xfrm>
            <a:off x="240631" y="2941243"/>
            <a:ext cx="8686800" cy="3463577"/>
          </a:xfrm>
          <a:prstGeom prst="rect">
            <a:avLst/>
          </a:prstGeom>
        </p:spPr>
        <p:txBody>
          <a:bodyPr wrap="square">
            <a:spAutoFit/>
          </a:bodyPr>
          <a:lstStyle/>
          <a:p>
            <a:pPr algn="just" rtl="0">
              <a:lnSpc>
                <a:spcPct val="150000"/>
              </a:lnSpc>
              <a:spcAft>
                <a:spcPts val="800"/>
              </a:spcAft>
              <a:tabLst>
                <a:tab pos="450215" algn="r"/>
                <a:tab pos="2270760" algn="l"/>
              </a:tabLst>
            </a:pPr>
            <a:r>
              <a:rPr lang="en-US" sz="24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Soil Structure </a:t>
            </a:r>
            <a:endParaRPr lang="en-US" sz="24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rtl="0">
              <a:lnSpc>
                <a:spcPct val="150000"/>
              </a:lnSpc>
              <a:spcAft>
                <a:spcPts val="800"/>
              </a:spcAft>
              <a:tabLst>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This refers to the arrangement of soil particles and aggregates with respect to each other. Aggregates are groups of individual soil particles adhering together. Soil structure is recognized as one of the most important properties of soil mass, since it influences aeration, permeability, water holding capacity, etc. The classification of soil structure is done according to three indicators as:-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5251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5" name="مستطيل 4"/>
          <p:cNvSpPr/>
          <p:nvPr/>
        </p:nvSpPr>
        <p:spPr>
          <a:xfrm>
            <a:off x="0" y="0"/>
            <a:ext cx="8337884" cy="4452501"/>
          </a:xfrm>
          <a:prstGeom prst="rect">
            <a:avLst/>
          </a:prstGeom>
        </p:spPr>
        <p:txBody>
          <a:bodyPr wrap="square">
            <a:spAutoFit/>
          </a:bodyPr>
          <a:lstStyle/>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Type: there are four types of primary structures-platy, prism-like, block like and spheroidal. </a:t>
            </a:r>
          </a:p>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Class: there are five recognized classes in each of the primary types. These are very fine, fine, medium, coarse and very coarse. </a:t>
            </a:r>
          </a:p>
          <a:p>
            <a:pPr marL="342900" lvl="0" indent="-342900" algn="just" rtl="0">
              <a:lnSpc>
                <a:spcPct val="150000"/>
              </a:lnSpc>
              <a:spcAft>
                <a:spcPts val="800"/>
              </a:spcAft>
              <a:buFont typeface="+mj-lt"/>
              <a:buAutoNum type="arabicPeriod"/>
              <a:tabLst>
                <a:tab pos="450215" algn="r"/>
                <a:tab pos="227076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Grade: this represents the degree of aggradation that is the proportion between aggregate and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unaggregated</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material that results when the aggregates are displaced or gently crushed. Grades are termed as structure less, weak, moderate, strong and very strong depending on the stability of the aggregates when disturbed. </a:t>
            </a:r>
            <a:endParaRPr lang="en-US" sz="20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مستطيل 5"/>
          <p:cNvSpPr/>
          <p:nvPr/>
        </p:nvSpPr>
        <p:spPr>
          <a:xfrm>
            <a:off x="228599" y="4355798"/>
            <a:ext cx="8915401" cy="2447914"/>
          </a:xfrm>
          <a:prstGeom prst="rect">
            <a:avLst/>
          </a:prstGeom>
        </p:spPr>
        <p:txBody>
          <a:bodyPr wrap="square">
            <a:spAutoFit/>
          </a:bodyPr>
          <a:lstStyle/>
          <a:p>
            <a:pPr algn="just" rtl="0">
              <a:lnSpc>
                <a:spcPct val="150000"/>
              </a:lnSpc>
              <a:spcAft>
                <a:spcPts val="800"/>
              </a:spcAft>
              <a:tabLst>
                <a:tab pos="450215" algn="r"/>
                <a:tab pos="2270760" algn="l"/>
              </a:tabLst>
            </a:pPr>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Volume and Mass Relationships in </a:t>
            </a:r>
            <a:r>
              <a:rPr lang="en-US" sz="2000" b="1" i="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Soils</a:t>
            </a:r>
            <a:endParaRPr lang="en-US" sz="20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rtl="0">
              <a:lnSpc>
                <a:spcPct val="150000"/>
              </a:lnSpc>
              <a:spcAft>
                <a:spcPts val="800"/>
              </a:spcAft>
              <a:tabLst>
                <a:tab pos="450215" algn="r"/>
                <a:tab pos="2270760" algn="l"/>
              </a:tabLst>
            </a:pP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Many </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soil – water properties can be defined relative to the elemental soil volume as shown in figure below. This is a volume of soil which has been separated into its air, water, and solid constituents. Relationships for mass indicated on the right-hand side of the soil volume.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691299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276727" y="243171"/>
            <a:ext cx="8722894" cy="707886"/>
          </a:xfrm>
          <a:prstGeom prst="rect">
            <a:avLst/>
          </a:prstGeom>
        </p:spPr>
        <p:txBody>
          <a:bodyPr wrap="square">
            <a:spAutoFit/>
          </a:bodyPr>
          <a:lstStyle/>
          <a:p>
            <a:pPr algn="l" rtl="0"/>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The mass of air, M</a:t>
            </a:r>
            <a:r>
              <a:rPr lang="en-US" sz="2000" b="1" i="1" baseline="-25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 </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is assumed negligible. The mass of water and solids are indicated as M</a:t>
            </a:r>
            <a:r>
              <a:rPr lang="en-US" sz="2000" b="1" i="1" baseline="-25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w</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and </a:t>
            </a:r>
            <a:r>
              <a:rPr lang="en-US" sz="2000" b="1" i="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M</a:t>
            </a:r>
            <a:r>
              <a:rPr lang="en-US" sz="2000" b="1" i="1" baseline="-25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 respectively. The total mass is shown as M</a:t>
            </a:r>
            <a:r>
              <a:rPr lang="en-US" sz="2000" b="1" i="1" baseline="-25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ar-IQ" dirty="0"/>
          </a:p>
        </p:txBody>
      </p:sp>
      <p:sp>
        <p:nvSpPr>
          <p:cNvPr id="3" name="مستطيل 2"/>
          <p:cNvSpPr/>
          <p:nvPr/>
        </p:nvSpPr>
        <p:spPr>
          <a:xfrm>
            <a:off x="150394" y="1047309"/>
            <a:ext cx="8398042" cy="2862322"/>
          </a:xfrm>
          <a:prstGeom prst="rect">
            <a:avLst/>
          </a:prstGeom>
        </p:spPr>
        <p:txBody>
          <a:bodyPr wrap="square">
            <a:spAutoFit/>
          </a:bodyPr>
          <a:lstStyle/>
          <a:p>
            <a:pPr algn="just" rtl="0">
              <a:lnSpc>
                <a:spcPct val="150000"/>
              </a:lnSpc>
              <a:spcAft>
                <a:spcPts val="800"/>
              </a:spcAft>
            </a:pP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The volume relationships are indicated on the left-hand side of the soil volume in figure below. </a:t>
            </a:r>
            <a:r>
              <a:rPr lang="en-US" sz="2000" b="1" i="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Va</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is the volume of air which can be a significant percentage of the soil volume under field condition. </a:t>
            </a:r>
            <a:r>
              <a:rPr lang="en-US" sz="2000" b="1" i="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Vw</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represents the volume of water, and </a:t>
            </a:r>
            <a:r>
              <a:rPr lang="en-US" sz="2000" b="1" i="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Vs</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the volume of solids. The volume of pores, designated by </a:t>
            </a:r>
            <a:r>
              <a:rPr lang="en-US" sz="2000" b="1" i="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Vp</a:t>
            </a:r>
            <a:r>
              <a:rPr lang="en-US"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is the sum of the volume of air and water. The total volume is normally termed the bulk volume and designated as Vb.  </a:t>
            </a:r>
          </a:p>
        </p:txBody>
      </p:sp>
      <p:pic>
        <p:nvPicPr>
          <p:cNvPr id="4" name="صورة 3"/>
          <p:cNvPicPr>
            <a:picLocks noChangeAspect="1"/>
          </p:cNvPicPr>
          <p:nvPr/>
        </p:nvPicPr>
        <p:blipFill>
          <a:blip r:embed="rId3"/>
          <a:stretch>
            <a:fillRect/>
          </a:stretch>
        </p:blipFill>
        <p:spPr>
          <a:xfrm>
            <a:off x="1538174" y="3909631"/>
            <a:ext cx="6200000" cy="2685714"/>
          </a:xfrm>
          <a:prstGeom prst="rect">
            <a:avLst/>
          </a:prstGeom>
        </p:spPr>
      </p:pic>
      <p:sp>
        <p:nvSpPr>
          <p:cNvPr id="5" name="مستطيل 4"/>
          <p:cNvSpPr/>
          <p:nvPr/>
        </p:nvSpPr>
        <p:spPr>
          <a:xfrm>
            <a:off x="2336133" y="6546504"/>
            <a:ext cx="4604082" cy="311496"/>
          </a:xfrm>
          <a:prstGeom prst="rect">
            <a:avLst/>
          </a:prstGeom>
        </p:spPr>
        <p:txBody>
          <a:bodyPr wrap="none">
            <a:spAutoFit/>
          </a:bodyPr>
          <a:lstStyle/>
          <a:p>
            <a:pPr algn="ctr">
              <a:lnSpc>
                <a:spcPct val="107000"/>
              </a:lnSpc>
              <a:spcAft>
                <a:spcPts val="800"/>
              </a:spcAft>
              <a:tabLst>
                <a:tab pos="825500" algn="l"/>
              </a:tabLst>
            </a:pPr>
            <a:r>
              <a:rPr lang="en-US" sz="1400" b="1" i="1" dirty="0">
                <a:solidFill>
                  <a:schemeClr val="bg1"/>
                </a:solidFill>
                <a:latin typeface="Times New Roman" panose="02020603050405020304" pitchFamily="18" charset="0"/>
                <a:ea typeface="Calibri" panose="020F0502020204030204" pitchFamily="34" charset="0"/>
                <a:cs typeface="Arial" panose="020B0604020202020204" pitchFamily="34" charset="0"/>
              </a:rPr>
              <a:t>Schematic diagram of a soil block as a three-phase system</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914625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2" name="مستطيل 1"/>
          <p:cNvSpPr/>
          <p:nvPr/>
        </p:nvSpPr>
        <p:spPr>
          <a:xfrm>
            <a:off x="1" y="137773"/>
            <a:ext cx="8795084" cy="1909241"/>
          </a:xfrm>
          <a:prstGeom prst="rect">
            <a:avLst/>
          </a:prstGeom>
        </p:spPr>
        <p:txBody>
          <a:bodyPr wrap="square">
            <a:spAutoFit/>
          </a:bodyPr>
          <a:lstStyle/>
          <a:p>
            <a:pPr algn="l">
              <a:lnSpc>
                <a:spcPct val="150000"/>
              </a:lnSpc>
              <a:spcAft>
                <a:spcPts val="800"/>
              </a:spcAft>
              <a:tabLst>
                <a:tab pos="40005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Various soil – water properties may be defined in a number of different ways. The following listing indicates the definitions for soil – water properties which may be used.</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lvl="0" algn="l" rtl="0">
              <a:lnSpc>
                <a:spcPct val="107000"/>
              </a:lnSpc>
              <a:spcAft>
                <a:spcPts val="800"/>
              </a:spcAft>
              <a:buSzPts val="1400"/>
              <a:tabLst>
                <a:tab pos="180340" algn="l"/>
              </a:tabLst>
            </a:pP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Porosity </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 is the ratio of the voids volume to the total volume.</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صورة 2"/>
          <p:cNvPicPr>
            <a:picLocks noChangeAspect="1"/>
          </p:cNvPicPr>
          <p:nvPr/>
        </p:nvPicPr>
        <p:blipFill>
          <a:blip r:embed="rId3"/>
          <a:stretch>
            <a:fillRect/>
          </a:stretch>
        </p:blipFill>
        <p:spPr>
          <a:xfrm>
            <a:off x="1991327" y="2047014"/>
            <a:ext cx="5282759" cy="1495352"/>
          </a:xfrm>
          <a:prstGeom prst="rect">
            <a:avLst/>
          </a:prstGeom>
        </p:spPr>
      </p:pic>
      <p:sp>
        <p:nvSpPr>
          <p:cNvPr id="4" name="مستطيل 3"/>
          <p:cNvSpPr/>
          <p:nvPr/>
        </p:nvSpPr>
        <p:spPr>
          <a:xfrm>
            <a:off x="264695" y="3814059"/>
            <a:ext cx="8398042" cy="734688"/>
          </a:xfrm>
          <a:prstGeom prst="rect">
            <a:avLst/>
          </a:prstGeom>
        </p:spPr>
        <p:txBody>
          <a:bodyPr wrap="square">
            <a:spAutoFit/>
          </a:bodyPr>
          <a:lstStyle/>
          <a:p>
            <a:pPr algn="just" rtl="0">
              <a:lnSpc>
                <a:spcPct val="107000"/>
              </a:lnSpc>
              <a:spcAft>
                <a:spcPts val="800"/>
              </a:spcAft>
              <a:tabLst>
                <a:tab pos="180340" algn="l"/>
              </a:tabLst>
            </a:pPr>
            <a:r>
              <a:rPr lang="en-US" sz="2000" b="1" i="1" dirty="0">
                <a:solidFill>
                  <a:schemeClr val="bg1"/>
                </a:solidFill>
                <a:latin typeface="Times New Roman" panose="02020603050405020304" pitchFamily="18" charset="0"/>
                <a:ea typeface="Calibri" panose="020F0502020204030204" pitchFamily="34" charset="0"/>
                <a:cs typeface="Simplified Arabic" panose="02020603050405020304" pitchFamily="18" charset="-78"/>
              </a:rPr>
              <a:t>porosity in soils varies between 0.3 (sands, silts) to 0.45 (clays), and is largely determined by the soil density:</a:t>
            </a:r>
            <a:endParaRPr lang="en-US"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مستطيل 4"/>
          <p:cNvSpPr/>
          <p:nvPr/>
        </p:nvSpPr>
        <p:spPr>
          <a:xfrm>
            <a:off x="180473" y="4756054"/>
            <a:ext cx="8482263" cy="734688"/>
          </a:xfrm>
          <a:prstGeom prst="rect">
            <a:avLst/>
          </a:prstGeom>
        </p:spPr>
        <p:txBody>
          <a:bodyPr wrap="square">
            <a:spAutoFit/>
          </a:bodyPr>
          <a:lstStyle/>
          <a:p>
            <a:pPr lvl="0" algn="l" rtl="0">
              <a:lnSpc>
                <a:spcPct val="107000"/>
              </a:lnSpc>
              <a:spcAft>
                <a:spcPts val="800"/>
              </a:spcAft>
              <a:buSzPts val="1400"/>
              <a:tabLst>
                <a:tab pos="180340" algn="l"/>
              </a:tabLst>
            </a:pPr>
            <a:r>
              <a:rPr lang="en-US" sz="2000" b="1" i="1"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2- Void </a:t>
            </a:r>
            <a:r>
              <a:rPr lang="en-US" sz="2000" b="1" i="1" dirty="0">
                <a:solidFill>
                  <a:schemeClr val="bg1"/>
                </a:solidFill>
                <a:latin typeface="Times New Roman" panose="02020603050405020304" pitchFamily="18" charset="0"/>
                <a:ea typeface="Calibri" panose="020F0502020204030204" pitchFamily="34" charset="0"/>
                <a:cs typeface="Arial" panose="020B0604020202020204" pitchFamily="34" charset="0"/>
              </a:rPr>
              <a:t>Ratio (e):- </a:t>
            </a:r>
            <a:r>
              <a:rPr lang="en-US" sz="2000" b="1" i="1" dirty="0">
                <a:solidFill>
                  <a:schemeClr val="bg1"/>
                </a:solidFill>
                <a:latin typeface="Times New Roman" panose="02020603050405020304" pitchFamily="18" charset="0"/>
                <a:ea typeface="Calibri" panose="020F0502020204030204" pitchFamily="34" charset="0"/>
                <a:cs typeface="Simplified Arabic" panose="02020603050405020304" pitchFamily="18" charset="-78"/>
              </a:rPr>
              <a:t>is the ratio of the volume of voids (or pore spaces) to the volume of solids</a:t>
            </a:r>
            <a:r>
              <a:rPr lang="en-US" sz="2000" b="1" i="1" dirty="0">
                <a:solidFill>
                  <a:schemeClr val="bg1"/>
                </a:solidFill>
                <a:latin typeface="Times New Roman" panose="02020603050405020304" pitchFamily="18" charset="0"/>
                <a:ea typeface="Calibri" panose="020F0502020204030204" pitchFamily="34" charset="0"/>
                <a:cs typeface="Arial" panose="020B0604020202020204" pitchFamily="34" charset="0"/>
              </a:rPr>
              <a:t>.</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74168" y="5451607"/>
            <a:ext cx="1058779" cy="937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728006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7" name="مستطيل 6"/>
          <p:cNvSpPr/>
          <p:nvPr/>
        </p:nvSpPr>
        <p:spPr>
          <a:xfrm>
            <a:off x="144379" y="125402"/>
            <a:ext cx="8734926" cy="3466590"/>
          </a:xfrm>
          <a:prstGeom prst="rect">
            <a:avLst/>
          </a:prstGeom>
        </p:spPr>
        <p:txBody>
          <a:bodyPr wrap="square">
            <a:spAutoFit/>
          </a:bodyPr>
          <a:lstStyle/>
          <a:p>
            <a:pPr algn="l" rtl="0">
              <a:lnSpc>
                <a:spcPct val="107000"/>
              </a:lnSpc>
              <a:spcAft>
                <a:spcPts val="800"/>
              </a:spcAft>
              <a:tabLst>
                <a:tab pos="18034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It should be noted that the value of porosity n is always less than 1.0. But, the value of void ratio e may be less, equal to, or greater than 1.0.</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lvl="0" algn="l" rtl="0">
              <a:lnSpc>
                <a:spcPct val="107000"/>
              </a:lnSpc>
              <a:spcAft>
                <a:spcPts val="800"/>
              </a:spcAft>
              <a:buSzPts val="1400"/>
              <a:tabLst>
                <a:tab pos="180340" algn="l"/>
              </a:tabLst>
            </a:pP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a:t>
            </a: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The specific weight</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(or the unit weight) of the solid particles is the ratio of dry weight of the soil particles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Ws</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to the volume of the soil particles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Vs</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i.e., </a:t>
            </a:r>
            <a:r>
              <a:rPr lang="en-US" sz="2000" b="1" i="1"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Ws</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/Vs. </a:t>
            </a:r>
            <a:endPar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l" rtl="0">
              <a:lnSpc>
                <a:spcPct val="107000"/>
              </a:lnSpc>
              <a:spcAft>
                <a:spcPts val="800"/>
              </a:spcAft>
              <a:buSzPts val="1400"/>
              <a:tabLst>
                <a:tab pos="180340" algn="l"/>
              </a:tabLst>
            </a:pP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4- </a:t>
            </a:r>
            <a:r>
              <a:rPr lang="en-US" sz="2000" b="1" i="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Bulk </a:t>
            </a:r>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Density</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is the ratio of the dry soil weight which keep in normal structure to the total volume for this </a:t>
            </a:r>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weight</a:t>
            </a:r>
          </a:p>
          <a:p>
            <a:pPr algn="l" rtl="0">
              <a:lnSpc>
                <a:spcPct val="107000"/>
              </a:lnSpc>
              <a:spcAft>
                <a:spcPts val="800"/>
              </a:spcAft>
              <a:buSzPts val="1400"/>
              <a:tabLst>
                <a:tab pos="180340" algn="l"/>
              </a:tabLst>
            </a:pPr>
            <a:endParaRPr lang="ar-IQ"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lvl="0" algn="l" rtl="0">
              <a:lnSpc>
                <a:spcPct val="107000"/>
              </a:lnSpc>
              <a:spcAft>
                <a:spcPts val="800"/>
              </a:spcAft>
              <a:buSzPts val="1400"/>
              <a:tabLst>
                <a:tab pos="180340" algn="l"/>
              </a:tabLst>
            </a:pP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052"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75183" y="2735931"/>
            <a:ext cx="1224411" cy="76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مستطيل 8"/>
          <p:cNvSpPr/>
          <p:nvPr/>
        </p:nvSpPr>
        <p:spPr>
          <a:xfrm>
            <a:off x="144378" y="3375784"/>
            <a:ext cx="8879305" cy="707886"/>
          </a:xfrm>
          <a:prstGeom prst="rect">
            <a:avLst/>
          </a:prstGeom>
        </p:spPr>
        <p:txBody>
          <a:bodyPr wrap="square">
            <a:spAutoFit/>
          </a:bodyPr>
          <a:lstStyle/>
          <a:p>
            <a:pPr algn="l" rtl="0"/>
            <a:r>
              <a:rPr lang="en-US" sz="2000" b="1" i="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5- </a:t>
            </a:r>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Real Density</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is the ratio of the dry soil weight which keep in normal structure to the soil volume for this weight</a:t>
            </a:r>
            <a:endParaRPr lang="ar-IQ"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صورة 9"/>
          <p:cNvPicPr>
            <a:picLocks noChangeAspect="1"/>
          </p:cNvPicPr>
          <p:nvPr/>
        </p:nvPicPr>
        <p:blipFill>
          <a:blip r:embed="rId4"/>
          <a:stretch>
            <a:fillRect/>
          </a:stretch>
        </p:blipFill>
        <p:spPr>
          <a:xfrm>
            <a:off x="3975183" y="4083670"/>
            <a:ext cx="1271715" cy="885372"/>
          </a:xfrm>
          <a:prstGeom prst="rect">
            <a:avLst/>
          </a:prstGeom>
        </p:spPr>
      </p:pic>
      <p:sp>
        <p:nvSpPr>
          <p:cNvPr id="11" name="مستطيل 10"/>
          <p:cNvSpPr/>
          <p:nvPr/>
        </p:nvSpPr>
        <p:spPr>
          <a:xfrm>
            <a:off x="39039" y="4867691"/>
            <a:ext cx="8214623" cy="400110"/>
          </a:xfrm>
          <a:prstGeom prst="rect">
            <a:avLst/>
          </a:prstGeom>
        </p:spPr>
        <p:txBody>
          <a:bodyPr wrap="square">
            <a:spAutoFit/>
          </a:bodyPr>
          <a:lstStyle/>
          <a:p>
            <a:pPr algn="just" rtl="0"/>
            <a:r>
              <a:rPr lang="en-US" sz="20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Relative density</a:t>
            </a:r>
            <a:r>
              <a:rPr lang="en-US" sz="2000" b="1" i="1" dirty="0">
                <a:solidFill>
                  <a:schemeClr val="bg1"/>
                </a:solidFill>
                <a:latin typeface="Times New Roman" panose="02020603050405020304" pitchFamily="18" charset="0"/>
                <a:ea typeface="Calibri" panose="020F0502020204030204" pitchFamily="34" charset="0"/>
              </a:rPr>
              <a:t>: - </a:t>
            </a:r>
            <a:r>
              <a:rPr lang="en-US" sz="2000" b="1" i="1" dirty="0">
                <a:solidFill>
                  <a:schemeClr val="bg1"/>
                </a:solidFill>
                <a:latin typeface="Times New Roman" panose="02020603050405020304" pitchFamily="18" charset="0"/>
                <a:ea typeface="Calibri" panose="020F0502020204030204" pitchFamily="34" charset="0"/>
                <a:cs typeface="Simplified Arabic" panose="02020603050405020304" pitchFamily="18" charset="-78"/>
              </a:rPr>
              <a:t>is the ratio of the material density to the water density</a:t>
            </a:r>
            <a:endParaRPr lang="ar-IQ" sz="2800" b="1" dirty="0">
              <a:solidFill>
                <a:schemeClr val="bg1"/>
              </a:solidFill>
            </a:endParaRPr>
          </a:p>
        </p:txBody>
      </p:sp>
      <p:pic>
        <p:nvPicPr>
          <p:cNvPr id="2053"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9658" y="5621496"/>
            <a:ext cx="6077168" cy="731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41942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0.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221</TotalTime>
  <Words>1067</Words>
  <Application>Microsoft Office PowerPoint</Application>
  <PresentationFormat>عرض على الشاشة (3:4)‏</PresentationFormat>
  <Paragraphs>44</Paragraphs>
  <Slides>12</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12</vt:i4>
      </vt:variant>
    </vt:vector>
  </HeadingPairs>
  <TitlesOfParts>
    <vt:vector size="21" baseType="lpstr">
      <vt:lpstr>Arial</vt:lpstr>
      <vt:lpstr>Calibri</vt:lpstr>
      <vt:lpstr>Century Gothic</vt:lpstr>
      <vt:lpstr>Simplified Arabic</vt:lpstr>
      <vt:lpstr>Symbol</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52</cp:revision>
  <dcterms:created xsi:type="dcterms:W3CDTF">2018-12-05T07:11:26Z</dcterms:created>
  <dcterms:modified xsi:type="dcterms:W3CDTF">2018-12-06T08:01:10Z</dcterms:modified>
</cp:coreProperties>
</file>